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90" r:id="rId2"/>
    <p:sldId id="320" r:id="rId3"/>
    <p:sldId id="326" r:id="rId4"/>
    <p:sldId id="330" r:id="rId5"/>
    <p:sldId id="321" r:id="rId6"/>
    <p:sldId id="331" r:id="rId7"/>
    <p:sldId id="332" r:id="rId8"/>
    <p:sldId id="336" r:id="rId9"/>
    <p:sldId id="33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92">
          <p15:clr>
            <a:srgbClr val="A4A3A4"/>
          </p15:clr>
        </p15:guide>
        <p15:guide id="2" pos="7296">
          <p15:clr>
            <a:srgbClr val="A4A3A4"/>
          </p15:clr>
        </p15:guide>
        <p15:guide id="3" pos="360">
          <p15:clr>
            <a:srgbClr val="A4A3A4"/>
          </p15:clr>
        </p15:guide>
        <p15:guide id="4" orient="horz" pos="360">
          <p15:clr>
            <a:srgbClr val="A4A3A4"/>
          </p15:clr>
        </p15:guide>
        <p15:guide id="5" pos="3840">
          <p15:clr>
            <a:srgbClr val="A4A3A4"/>
          </p15:clr>
        </p15:guide>
        <p15:guide id="6" orient="horz" pos="936">
          <p15:clr>
            <a:srgbClr val="A4A3A4"/>
          </p15:clr>
        </p15:guide>
        <p15:guide id="7" orient="horz" pos="1200">
          <p15:clr>
            <a:srgbClr val="A4A3A4"/>
          </p15:clr>
        </p15:guide>
        <p15:guide id="8" pos="5856">
          <p15:clr>
            <a:srgbClr val="A4A3A4"/>
          </p15:clr>
        </p15:guide>
        <p15:guide id="9" orient="horz" pos="528">
          <p15:clr>
            <a:srgbClr val="A4A3A4"/>
          </p15:clr>
        </p15:guide>
        <p15:guide id="10" pos="355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点睛图软件" initials="dbtoo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B4F14"/>
    <a:srgbClr val="AAAAAA"/>
    <a:srgbClr val="003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中度样式 1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7292A2E-F333-43FB-9621-5CBBE7FDCDCB}" styleName="浅色样式 2 - 强调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6" autoAdjust="0"/>
    <p:restoredTop sz="88620" autoAdjust="0"/>
  </p:normalViewPr>
  <p:slideViewPr>
    <p:cSldViewPr snapToGrid="0" snapToObjects="1" showGuides="1">
      <p:cViewPr varScale="1">
        <p:scale>
          <a:sx n="101" d="100"/>
          <a:sy n="101" d="100"/>
        </p:scale>
        <p:origin x="942" y="96"/>
      </p:cViewPr>
      <p:guideLst>
        <p:guide orient="horz" pos="3792"/>
        <p:guide pos="7296"/>
        <p:guide pos="360"/>
        <p:guide orient="horz" pos="360"/>
        <p:guide pos="3840"/>
        <p:guide orient="horz" pos="936"/>
        <p:guide orient="horz" pos="1200"/>
        <p:guide pos="5856"/>
        <p:guide orient="horz" pos="528"/>
        <p:guide pos="35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F34C4-5B0B-ED46-8E43-183BC1589C8F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7EC39-2C0E-3042-AC1D-060887FCE45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7EC39-2C0E-3042-AC1D-060887FCE452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7EC39-2C0E-3042-AC1D-060887FCE452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7EC39-2C0E-3042-AC1D-060887FCE45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717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7EC39-2C0E-3042-AC1D-060887FCE45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556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7EC39-2C0E-3042-AC1D-060887FCE45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696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7EC39-2C0E-3042-AC1D-060887FCE45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3834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7EC39-2C0E-3042-AC1D-060887FCE45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774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B4F14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571501" y="3429000"/>
            <a:ext cx="5981700" cy="1346139"/>
          </a:xfrm>
        </p:spPr>
        <p:txBody>
          <a:bodyPr anchor="b">
            <a:normAutofit/>
          </a:bodyPr>
          <a:lstStyle>
            <a:lvl1pPr algn="l">
              <a:defRPr sz="4000" b="0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THE TITLE OF </a:t>
            </a:r>
            <a:br>
              <a:rPr lang="en-US" dirty="0"/>
            </a:br>
            <a:r>
              <a:rPr lang="en-US" dirty="0"/>
              <a:t>THE SECTION</a:t>
            </a:r>
          </a:p>
        </p:txBody>
      </p:sp>
      <p:sp>
        <p:nvSpPr>
          <p:cNvPr id="4" name="文本框 3"/>
          <p:cNvSpPr txBox="1"/>
          <p:nvPr userDrawn="1"/>
        </p:nvSpPr>
        <p:spPr>
          <a:xfrm>
            <a:off x="10700238" y="6145878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DBTOOL</a:t>
            </a:r>
            <a:endParaRPr lang="zh-CN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FULL SLID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381539" y="1242391"/>
            <a:ext cx="8984974" cy="45710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Add Image Here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71500" y="571500"/>
            <a:ext cx="10972800" cy="298939"/>
          </a:xfrm>
        </p:spPr>
        <p:txBody>
          <a:bodyPr>
            <a:noAutofit/>
          </a:bodyPr>
          <a:lstStyle>
            <a:lvl1pPr marL="0" indent="0">
              <a:buNone/>
              <a:defRPr sz="2200" b="0" i="0" baseline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This is an additional subtitle only slide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71500" y="6082748"/>
            <a:ext cx="109728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571500" y="6290169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6E4D004-F3FD-1743-8447-5FBF19481BDE}" type="slidenum">
              <a:rPr lang="en-US" sz="1200" b="0" i="0" smtClean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200" b="0" i="0" dirty="0">
              <a:solidFill>
                <a:srgbClr val="AAAAAA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700238" y="6145878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accent1"/>
                </a:solidFill>
              </a:rPr>
              <a:t>DBTOOL</a:t>
            </a:r>
            <a:endParaRPr lang="zh-CN" alt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4F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B4F14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571501" y="3429000"/>
            <a:ext cx="5981700" cy="1346139"/>
          </a:xfrm>
        </p:spPr>
        <p:txBody>
          <a:bodyPr anchor="b">
            <a:normAutofit/>
          </a:bodyPr>
          <a:lstStyle>
            <a:lvl1pPr algn="l">
              <a:defRPr sz="4000" b="0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THE TITLE OF </a:t>
            </a:r>
            <a:br>
              <a:rPr lang="en-US" dirty="0"/>
            </a:br>
            <a:r>
              <a:rPr lang="en-US" dirty="0"/>
              <a:t>THE SECTION</a:t>
            </a: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700238" y="6145878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DBTOOL</a:t>
            </a:r>
            <a:endParaRPr lang="zh-CN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50" y="0"/>
            <a:ext cx="12192000" cy="6858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71501" y="3429000"/>
            <a:ext cx="5981700" cy="1346139"/>
          </a:xfrm>
        </p:spPr>
        <p:txBody>
          <a:bodyPr anchor="b">
            <a:normAutofit/>
          </a:bodyPr>
          <a:lstStyle>
            <a:lvl1pPr algn="l">
              <a:defRPr sz="4000" b="0" i="0" baseline="0">
                <a:solidFill>
                  <a:srgbClr val="00387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THE TITLE OF </a:t>
            </a:r>
            <a:br>
              <a:rPr lang="en-US" dirty="0"/>
            </a:br>
            <a:r>
              <a:rPr lang="en-US" dirty="0"/>
              <a:t>THE SECTION</a:t>
            </a:r>
          </a:p>
        </p:txBody>
      </p:sp>
      <p:sp>
        <p:nvSpPr>
          <p:cNvPr id="6" name="文本框 5"/>
          <p:cNvSpPr txBox="1"/>
          <p:nvPr userDrawn="1"/>
        </p:nvSpPr>
        <p:spPr>
          <a:xfrm>
            <a:off x="10700238" y="6145878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accent1"/>
                </a:solidFill>
              </a:rPr>
              <a:t>DBTOOL</a:t>
            </a:r>
            <a:endParaRPr lang="zh-CN" alt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1500" y="1485900"/>
            <a:ext cx="11010900" cy="4327526"/>
          </a:xfrm>
        </p:spPr>
        <p:txBody>
          <a:bodyPr>
            <a:normAutofit/>
          </a:bodyPr>
          <a:lstStyle>
            <a:lvl1pPr>
              <a:buClr>
                <a:srgbClr val="003875"/>
              </a:buClr>
              <a:defRPr sz="2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3875"/>
              </a:buClr>
              <a:defRPr sz="20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3875"/>
              </a:buClr>
              <a:defRPr sz="18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3875"/>
              </a:buClr>
              <a:defRPr sz="14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3875"/>
              </a:buClr>
              <a:defRPr sz="1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71500" y="571500"/>
            <a:ext cx="10972800" cy="750404"/>
          </a:xfrm>
        </p:spPr>
        <p:txBody>
          <a:bodyPr>
            <a:normAutofit/>
          </a:bodyPr>
          <a:lstStyle>
            <a:lvl1pPr marL="0" indent="0">
              <a:buNone/>
              <a:defRPr sz="3200" b="0" i="0">
                <a:solidFill>
                  <a:srgbClr val="00387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THE TITLE OF THE SLIDE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71500" y="6082748"/>
            <a:ext cx="109728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 userDrawn="1"/>
        </p:nvSpPr>
        <p:spPr>
          <a:xfrm>
            <a:off x="571500" y="6290169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6E4D004-F3FD-1743-8447-5FBF19481BDE}" type="slidenum">
              <a:rPr lang="en-US" sz="1200" b="0" i="0" smtClean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200" b="0" i="0" dirty="0">
              <a:solidFill>
                <a:srgbClr val="AAAAAA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700238" y="6145878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accent1"/>
                </a:solidFill>
              </a:rPr>
              <a:t>DBTOOL</a:t>
            </a:r>
            <a:endParaRPr lang="zh-CN" alt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71500" y="1109540"/>
            <a:ext cx="11010900" cy="298939"/>
          </a:xfrm>
        </p:spPr>
        <p:txBody>
          <a:bodyPr>
            <a:noAutofit/>
          </a:bodyPr>
          <a:lstStyle>
            <a:lvl1pPr marL="0" indent="0">
              <a:buNone/>
              <a:defRPr sz="2200" b="0" i="0" baseline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This is an additional subtitle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71500" y="571500"/>
            <a:ext cx="11010900" cy="750404"/>
          </a:xfrm>
        </p:spPr>
        <p:txBody>
          <a:bodyPr>
            <a:normAutofit/>
          </a:bodyPr>
          <a:lstStyle>
            <a:lvl1pPr marL="0" indent="0">
              <a:buNone/>
              <a:defRPr sz="3200" b="0" i="0">
                <a:solidFill>
                  <a:srgbClr val="00387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THE TITLE OF THE SLIDE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71500" y="6082748"/>
            <a:ext cx="109728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1500" y="1943100"/>
            <a:ext cx="11010900" cy="3886200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 sz="2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3875"/>
              </a:buClr>
              <a:defRPr sz="20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3875"/>
              </a:buClr>
              <a:defRPr sz="18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3875"/>
              </a:buClr>
              <a:defRPr sz="14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3875"/>
              </a:buClr>
              <a:defRPr sz="1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/>
            </a:pPr>
            <a:r>
              <a:rPr lang="en-US" dirty="0"/>
              <a:t>Click to add text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571500" y="6290169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6E4D004-F3FD-1743-8447-5FBF19481BDE}" type="slidenum">
              <a:rPr lang="en-US" sz="1200" b="0" i="0" smtClean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200" b="0" i="0" dirty="0">
              <a:solidFill>
                <a:srgbClr val="AAAAAA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10700238" y="6145878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accent1"/>
                </a:solidFill>
              </a:rPr>
              <a:t>DBTOOL</a:t>
            </a:r>
            <a:endParaRPr lang="zh-CN" alt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71500" y="880086"/>
            <a:ext cx="11066256" cy="298939"/>
          </a:xfrm>
        </p:spPr>
        <p:txBody>
          <a:bodyPr>
            <a:noAutofit/>
          </a:bodyPr>
          <a:lstStyle>
            <a:lvl1pPr marL="0" indent="0">
              <a:buNone/>
              <a:defRPr sz="2200" b="0" i="0" baseline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This is an additional subtitle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571500" y="571500"/>
            <a:ext cx="11066256" cy="298939"/>
          </a:xfrm>
        </p:spPr>
        <p:txBody>
          <a:bodyPr>
            <a:noAutofit/>
          </a:bodyPr>
          <a:lstStyle>
            <a:lvl1pPr marL="0" indent="0">
              <a:buNone/>
              <a:defRPr sz="1200" b="0" i="0" baseline="0">
                <a:solidFill>
                  <a:srgbClr val="00387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THIS IS THE TITLE OF A SLIDE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571500" y="6082748"/>
            <a:ext cx="109728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1500" y="1485900"/>
            <a:ext cx="5067300" cy="4327526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 sz="2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3875"/>
              </a:buClr>
              <a:defRPr sz="20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3875"/>
              </a:buClr>
              <a:defRPr sz="18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3875"/>
              </a:buClr>
              <a:defRPr sz="14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3875"/>
              </a:buClr>
              <a:defRPr sz="1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/>
            </a:pPr>
            <a:r>
              <a:rPr lang="en-US" dirty="0"/>
              <a:t>Click to add text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571500" y="6290169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6E4D004-F3FD-1743-8447-5FBF19481BDE}" type="slidenum">
              <a:rPr lang="en-US" sz="1200" b="0" i="0" smtClean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200" b="0" i="0" dirty="0">
              <a:solidFill>
                <a:srgbClr val="AAAAAA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本框 8"/>
          <p:cNvSpPr txBox="1"/>
          <p:nvPr userDrawn="1"/>
        </p:nvSpPr>
        <p:spPr>
          <a:xfrm>
            <a:off x="10700238" y="6145878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accent1"/>
                </a:solidFill>
              </a:rPr>
              <a:t>DBTOOL</a:t>
            </a:r>
            <a:endParaRPr lang="zh-CN" alt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WO COLUMN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 userDrawn="1"/>
        </p:nvCxnSpPr>
        <p:spPr>
          <a:xfrm>
            <a:off x="571500" y="6082748"/>
            <a:ext cx="109728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71500" y="571500"/>
            <a:ext cx="10591800" cy="750404"/>
          </a:xfrm>
        </p:spPr>
        <p:txBody>
          <a:bodyPr>
            <a:normAutofit/>
          </a:bodyPr>
          <a:lstStyle>
            <a:lvl1pPr marL="0" indent="0">
              <a:buNone/>
              <a:defRPr sz="3200" b="0" i="0">
                <a:solidFill>
                  <a:srgbClr val="00387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THE TITLE OF THE SLIDE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1500" y="1485900"/>
            <a:ext cx="5067300" cy="4327526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 sz="2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3875"/>
              </a:buClr>
              <a:defRPr sz="20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3875"/>
              </a:buClr>
              <a:defRPr sz="18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3875"/>
              </a:buClr>
              <a:defRPr sz="14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3875"/>
              </a:buClr>
              <a:defRPr sz="1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/>
            </a:pPr>
            <a:r>
              <a:rPr lang="en-US" dirty="0"/>
              <a:t>Click to add text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2" hasCustomPrompt="1"/>
          </p:nvPr>
        </p:nvSpPr>
        <p:spPr>
          <a:xfrm>
            <a:off x="6096000" y="1485900"/>
            <a:ext cx="5067300" cy="4327526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 sz="2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3875"/>
              </a:buClr>
              <a:defRPr sz="20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3875"/>
              </a:buClr>
              <a:defRPr sz="18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3875"/>
              </a:buClr>
              <a:defRPr sz="14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3875"/>
              </a:buClr>
              <a:defRPr sz="1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/>
            </a:pPr>
            <a:r>
              <a:rPr lang="en-US" dirty="0"/>
              <a:t>Click to add text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571500" y="6290169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6E4D004-F3FD-1743-8447-5FBF19481BDE}" type="slidenum">
              <a:rPr lang="en-US" sz="1200" b="0" i="0" smtClean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200" b="0" i="0" dirty="0">
              <a:solidFill>
                <a:srgbClr val="AAAAAA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10700238" y="6145878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accent1"/>
                </a:solidFill>
              </a:rPr>
              <a:t>DBTOOL</a:t>
            </a:r>
            <a:endParaRPr lang="zh-CN" alt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LEFT MARGIN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71500" y="1109540"/>
            <a:ext cx="10972800" cy="298939"/>
          </a:xfrm>
        </p:spPr>
        <p:txBody>
          <a:bodyPr>
            <a:noAutofit/>
          </a:bodyPr>
          <a:lstStyle>
            <a:lvl1pPr marL="0" indent="0">
              <a:buNone/>
              <a:defRPr sz="2200" b="0" i="0" baseline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This is an additional subtitle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71500" y="571500"/>
            <a:ext cx="10972800" cy="750404"/>
          </a:xfrm>
        </p:spPr>
        <p:txBody>
          <a:bodyPr>
            <a:normAutofit/>
          </a:bodyPr>
          <a:lstStyle>
            <a:lvl1pPr marL="0" indent="0">
              <a:buNone/>
              <a:defRPr sz="3200" b="0" i="0">
                <a:solidFill>
                  <a:srgbClr val="00387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THIS IS THE TITLE OF THE SLIDE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71500" y="6082748"/>
            <a:ext cx="109728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1500" y="1943100"/>
            <a:ext cx="5067300" cy="3848134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 sz="2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3875"/>
              </a:buClr>
              <a:defRPr sz="20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3875"/>
              </a:buClr>
              <a:defRPr sz="18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3875"/>
              </a:buClr>
              <a:defRPr sz="14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3875"/>
              </a:buClr>
              <a:defRPr sz="1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/>
            </a:pPr>
            <a:r>
              <a:rPr lang="en-US" dirty="0"/>
              <a:t>Click to add text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571500" y="6290169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6E4D004-F3FD-1743-8447-5FBF19481BDE}" type="slidenum">
              <a:rPr lang="en-US" sz="1200" b="0" i="0" smtClean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200" b="0" i="0" dirty="0">
              <a:solidFill>
                <a:srgbClr val="AAAAAA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10700238" y="6145878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accent1"/>
                </a:solidFill>
              </a:rPr>
              <a:t>DBTOOL</a:t>
            </a:r>
            <a:endParaRPr lang="zh-CN" alt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EFT MARGI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6576647" y="1490296"/>
            <a:ext cx="4323130" cy="43231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Add</a:t>
            </a:r>
            <a:r>
              <a:rPr lang="en-US" baseline="0" dirty="0">
                <a:solidFill>
                  <a:schemeClr val="tx1"/>
                </a:solidFill>
              </a:rPr>
              <a:t> Image Here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71500" y="571500"/>
            <a:ext cx="10972800" cy="298939"/>
          </a:xfrm>
        </p:spPr>
        <p:txBody>
          <a:bodyPr>
            <a:noAutofit/>
          </a:bodyPr>
          <a:lstStyle>
            <a:lvl1pPr marL="0" indent="0">
              <a:buNone/>
              <a:defRPr sz="2200" b="0" i="0" baseline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This is an additional subtitle only slide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571500" y="6082748"/>
            <a:ext cx="109728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1500" y="1485900"/>
            <a:ext cx="5067300" cy="4327526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 sz="2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3875"/>
              </a:buClr>
              <a:defRPr sz="20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3875"/>
              </a:buClr>
              <a:defRPr sz="18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3875"/>
              </a:buClr>
              <a:defRPr sz="14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3875"/>
              </a:buClr>
              <a:defRPr sz="1200" b="0" i="0" spc="100" baseline="0">
                <a:solidFill>
                  <a:srgbClr val="44444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875"/>
              </a:buClr>
              <a:buSzTx/>
              <a:buFont typeface="Arial" panose="020B0604020202020204"/>
              <a:buChar char="•"/>
              <a:defRPr/>
            </a:pPr>
            <a:r>
              <a:rPr lang="en-US" dirty="0"/>
              <a:t>Click to add text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571500" y="6290169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6E4D004-F3FD-1743-8447-5FBF19481BDE}" type="slidenum">
              <a:rPr lang="en-US" sz="1200" b="0" i="0" smtClean="0">
                <a:solidFill>
                  <a:srgbClr val="AAAAA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200" b="0" i="0" dirty="0">
              <a:solidFill>
                <a:srgbClr val="AAAAAA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10700238" y="6145878"/>
            <a:ext cx="140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accent1"/>
                </a:solidFill>
              </a:rPr>
              <a:t>DBTOOL</a:t>
            </a:r>
            <a:endParaRPr lang="zh-CN" alt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3875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3875"/>
        </a:buClr>
        <a:buFont typeface="Arial" panose="020B0604020202020204"/>
        <a:buChar char="•"/>
        <a:defRPr sz="2200" kern="1200" baseline="0">
          <a:solidFill>
            <a:srgbClr val="767171"/>
          </a:solidFill>
          <a:latin typeface="Arial" panose="020B0604020202020204"/>
          <a:ea typeface="+mn-ea"/>
          <a:cs typeface="Arial" panose="020B060402020202020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875"/>
        </a:buClr>
        <a:buFont typeface="Arial" panose="020B0604020202020204"/>
        <a:buChar char="•"/>
        <a:defRPr sz="2000" kern="1200">
          <a:solidFill>
            <a:srgbClr val="767171"/>
          </a:solidFill>
          <a:latin typeface="Arial" panose="020B0604020202020204"/>
          <a:ea typeface="+mn-ea"/>
          <a:cs typeface="Arial" panose="020B0604020202020204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875"/>
        </a:buClr>
        <a:buFont typeface="Arial" panose="020B0604020202020204"/>
        <a:buChar char="•"/>
        <a:defRPr sz="1800" kern="1200">
          <a:solidFill>
            <a:srgbClr val="767171"/>
          </a:solidFill>
          <a:latin typeface="Arial" panose="020B0604020202020204"/>
          <a:ea typeface="+mn-ea"/>
          <a:cs typeface="Arial" panose="020B060402020202020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rgbClr val="00387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rgbClr val="00387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dbtool.cn&#25110;QQ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6300" y="1249974"/>
            <a:ext cx="7086600" cy="1032364"/>
          </a:xfrm>
        </p:spPr>
        <p:txBody>
          <a:bodyPr>
            <a:noAutofit/>
          </a:bodyPr>
          <a:lstStyle/>
          <a:p>
            <a:r>
              <a:rPr lang="en-US" altLang="zh-CN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GDUL for PostgreSQL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9B4606A-B804-CE89-5C3A-27286BA93F54}"/>
              </a:ext>
            </a:extLst>
          </p:cNvPr>
          <p:cNvSpPr txBox="1">
            <a:spLocks/>
          </p:cNvSpPr>
          <p:nvPr/>
        </p:nvSpPr>
        <p:spPr>
          <a:xfrm>
            <a:off x="942975" y="2088176"/>
            <a:ext cx="6296025" cy="8609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 dirty="0">
                <a:solidFill>
                  <a:srgbClr val="FFC000"/>
                </a:solidFill>
              </a:rPr>
              <a:t>免费</a:t>
            </a:r>
            <a:r>
              <a:rPr lang="zh-CN" altLang="en-US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的数据库终极恢复工具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8481719-C9F8-A51E-AB28-35DED6CBF9D8}"/>
              </a:ext>
            </a:extLst>
          </p:cNvPr>
          <p:cNvSpPr txBox="1"/>
          <p:nvPr/>
        </p:nvSpPr>
        <p:spPr>
          <a:xfrm>
            <a:off x="942975" y="3886884"/>
            <a:ext cx="9725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GDUL for PostgreSQL </a:t>
            </a:r>
            <a:r>
              <a:rPr lang="zh-CN" alt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简称</a:t>
            </a:r>
            <a:r>
              <a:rPr lang="en-US" altLang="zh-CN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gdul4pg</a:t>
            </a:r>
            <a:r>
              <a:rPr lang="zh-CN" alt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，基于成熟的商业恢复工具</a:t>
            </a:r>
            <a:r>
              <a:rPr lang="en-US" altLang="zh-CN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GDUL for Oracle </a:t>
            </a:r>
            <a:r>
              <a:rPr lang="zh-CN" alt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框架。</a:t>
            </a:r>
            <a:endParaRPr lang="en-US" altLang="zh-CN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zh-CN" alt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当</a:t>
            </a:r>
            <a:r>
              <a:rPr lang="en-US" altLang="zh-CN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PostgreSQL</a:t>
            </a:r>
            <a:r>
              <a:rPr lang="zh-CN" alt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数据库损坏，无法正常打开时，可使用</a:t>
            </a:r>
            <a:r>
              <a:rPr lang="en-US" altLang="zh-CN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gdul4pg</a:t>
            </a:r>
            <a:r>
              <a:rPr lang="zh-CN" alt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工具，直接读取数据文件，导出有效的表数据。</a:t>
            </a:r>
            <a:endParaRPr lang="en-US" altLang="zh-CN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endParaRPr lang="zh-CN" altLang="en-US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1500" y="571500"/>
            <a:ext cx="10972800" cy="538040"/>
          </a:xfrm>
        </p:spPr>
        <p:txBody>
          <a:bodyPr/>
          <a:lstStyle/>
          <a:p>
            <a:r>
              <a:rPr lang="zh-CN" altLang="en-US" dirty="0"/>
              <a:t>开始使用 </a:t>
            </a:r>
            <a:r>
              <a:rPr lang="en-US" altLang="zh-CN" dirty="0"/>
              <a:t>GDUL for PostgreSQL</a:t>
            </a:r>
          </a:p>
          <a:p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71500" y="1716942"/>
            <a:ext cx="10972800" cy="4258408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/>
              <a:buAutoNum type="arabicPeriod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配置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gdul.ini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参数文件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14350" indent="-514350">
              <a:buFont typeface="Arial" panose="020B0604020202020204"/>
              <a:buAutoNum type="arabicPeriod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初始化数据字典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14350" indent="-514350">
              <a:buAutoNum type="arabicPeriod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导出单张表或模式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2400" dirty="0"/>
              <a:t>导出对象定义</a:t>
            </a:r>
            <a:endParaRPr lang="en-US" altLang="zh-CN" sz="2400" dirty="0"/>
          </a:p>
          <a:p>
            <a:pPr marL="0" indent="0">
              <a:buNone/>
            </a:pPr>
            <a:endParaRPr lang="zh-CN" altLang="en-US" sz="2800" dirty="0"/>
          </a:p>
          <a:p>
            <a:pPr marL="514350" indent="-514350">
              <a:buFont typeface="+mj-lt"/>
              <a:buAutoNum type="arabicPeriod"/>
            </a:pPr>
            <a:endParaRPr lang="zh-CN" altLang="en-US" sz="2800" dirty="0"/>
          </a:p>
          <a:p>
            <a:pPr marL="514350" indent="-514350">
              <a:buFont typeface="+mj-lt"/>
              <a:buAutoNum type="arabicPeriod"/>
            </a:pPr>
            <a:endParaRPr lang="en-US" altLang="zh-CN" sz="2800" dirty="0">
              <a:solidFill>
                <a:schemeClr val="accent1"/>
              </a:solidFill>
            </a:endParaRPr>
          </a:p>
          <a:p>
            <a:pPr marL="514350" lvl="0" indent="-514350">
              <a:buAutoNum type="arabicPeriod"/>
            </a:pPr>
            <a:endParaRPr lang="en-US" altLang="zh-CN" sz="2800" dirty="0">
              <a:solidFill>
                <a:schemeClr val="accent1"/>
              </a:solidFill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en-US" altLang="zh-CN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1070E51F-B52B-9E36-A036-176C336FF6E9}"/>
              </a:ext>
            </a:extLst>
          </p:cNvPr>
          <p:cNvSpPr txBox="1"/>
          <p:nvPr/>
        </p:nvSpPr>
        <p:spPr>
          <a:xfrm>
            <a:off x="647700" y="1321904"/>
            <a:ext cx="9242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运行</a:t>
            </a:r>
            <a:r>
              <a:rPr lang="en-US" altLang="zh-CN" dirty="0"/>
              <a:t>gdul4pg</a:t>
            </a:r>
            <a:r>
              <a:rPr lang="zh-CN" altLang="en-US" dirty="0"/>
              <a:t>之前，必须配置</a:t>
            </a:r>
            <a:r>
              <a:rPr lang="en-US" altLang="zh-CN" dirty="0"/>
              <a:t>conf/gdul.ini</a:t>
            </a:r>
            <a:r>
              <a:rPr lang="zh-CN" altLang="en-US" dirty="0"/>
              <a:t>参数文件。</a:t>
            </a:r>
            <a:endParaRPr lang="en-US" altLang="zh-CN" dirty="0"/>
          </a:p>
        </p:txBody>
      </p:sp>
      <p:graphicFrame>
        <p:nvGraphicFramePr>
          <p:cNvPr id="7" name="内容占位符 4">
            <a:extLst>
              <a:ext uri="{FF2B5EF4-FFF2-40B4-BE49-F238E27FC236}">
                <a16:creationId xmlns:a16="http://schemas.microsoft.com/office/drawing/2014/main" id="{4DADCA66-25BF-E0FB-8733-630DB4071B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0177912"/>
              </p:ext>
            </p:extLst>
          </p:nvPr>
        </p:nvGraphicFramePr>
        <p:xfrm>
          <a:off x="748813" y="1892783"/>
          <a:ext cx="10389577" cy="3817431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2394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1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318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zh-CN" sz="1400" kern="100" dirty="0">
                          <a:effectLst/>
                        </a:rPr>
                        <a:t>参数</a:t>
                      </a:r>
                      <a:endParaRPr lang="zh-CN" sz="1400" b="1" kern="1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zh-CN" altLang="en-US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描述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zh-CN" altLang="en-US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范围</a:t>
                      </a:r>
                      <a:r>
                        <a:rPr lang="en-US" altLang="zh-CN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CN" altLang="en-US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示例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zh-CN" sz="1400" kern="100" dirty="0">
                          <a:effectLst/>
                        </a:rPr>
                        <a:t>默认值</a:t>
                      </a:r>
                      <a:endParaRPr lang="zh-CN" sz="1400" b="1" kern="1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11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sz="1400" b="0" kern="100" dirty="0" err="1">
                          <a:solidFill>
                            <a:schemeClr val="dk1"/>
                          </a:solidFill>
                          <a:effectLst/>
                        </a:rPr>
                        <a:t>db_version</a:t>
                      </a:r>
                      <a:endParaRPr lang="zh-CN" altLang="en-US" sz="1400" b="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zh-CN" altLang="en-US" sz="1400" kern="100" dirty="0">
                          <a:solidFill>
                            <a:schemeClr val="dk1"/>
                          </a:solidFill>
                          <a:effectLst/>
                        </a:rPr>
                        <a:t>损坏库对应的数据库版本</a:t>
                      </a:r>
                      <a:endParaRPr lang="zh-CN" sz="14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9.0-18.1</a:t>
                      </a:r>
                      <a:endParaRPr lang="zh-CN" sz="14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</a:rPr>
                        <a:t>18.1</a:t>
                      </a:r>
                      <a:endParaRPr lang="zh-CN" sz="14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116"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en-US" altLang="zh-CN" sz="1400" b="0" kern="100" dirty="0">
                          <a:effectLst/>
                        </a:rPr>
                        <a:t>pgdata_dir</a:t>
                      </a:r>
                      <a:endParaRPr lang="zh-CN" sz="1400" b="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effectLst/>
                        </a:rPr>
                        <a:t>PGDATA</a:t>
                      </a:r>
                      <a:r>
                        <a:rPr lang="zh-CN" altLang="en-US" sz="1400" kern="100" dirty="0">
                          <a:effectLst/>
                        </a:rPr>
                        <a:t>数据库文件所在目录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effectLst/>
                        </a:rPr>
                        <a:t>/u01/pgdata18/data</a:t>
                      </a:r>
                      <a:endParaRPr lang="zh-CN" sz="14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n/a</a:t>
                      </a:r>
                      <a:endParaRPr lang="zh-CN" sz="14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4598933"/>
                  </a:ext>
                </a:extLst>
              </a:tr>
              <a:tr h="795750"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en-US" altLang="zh-CN" sz="1400" b="0" kern="100" dirty="0">
                          <a:effectLst/>
                        </a:rPr>
                        <a:t>db_block_size</a:t>
                      </a:r>
                      <a:endParaRPr lang="zh-CN" sz="1400" b="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zh-CN" altLang="en-US" sz="1400" kern="100" dirty="0">
                          <a:effectLst/>
                        </a:rPr>
                        <a:t>数据库的数据块大小，一般为</a:t>
                      </a:r>
                      <a:r>
                        <a:rPr lang="en-US" altLang="zh-CN" sz="1400" kern="100" dirty="0">
                          <a:effectLst/>
                        </a:rPr>
                        <a:t>8192</a:t>
                      </a:r>
                      <a:r>
                        <a:rPr lang="zh-CN" altLang="en-US" sz="1400" kern="100" dirty="0">
                          <a:effectLst/>
                        </a:rPr>
                        <a:t>字节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effectLst/>
                        </a:rPr>
                        <a:t>4096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effectLst/>
                        </a:rPr>
                        <a:t>8192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effectLst/>
                        </a:rPr>
                        <a:t>16384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effectLst/>
                        </a:rPr>
                        <a:t>32768</a:t>
                      </a:r>
                      <a:endParaRPr lang="zh-CN" sz="14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8192</a:t>
                      </a:r>
                      <a:endParaRPr lang="zh-CN" sz="14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520674"/>
                  </a:ext>
                </a:extLst>
              </a:tr>
              <a:tr h="610533"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export_format</a:t>
                      </a:r>
                      <a:endParaRPr lang="zh-CN" sz="1400" b="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zh-CN" altLang="zh-CN" sz="1400" kern="100" dirty="0">
                          <a:effectLst/>
                        </a:rPr>
                        <a:t>数据</a:t>
                      </a:r>
                      <a:r>
                        <a:rPr lang="zh-CN" sz="1400" kern="100" dirty="0">
                          <a:effectLst/>
                        </a:rPr>
                        <a:t>导出格</a:t>
                      </a:r>
                      <a:r>
                        <a:rPr lang="zh-CN" altLang="en-US" sz="1400" kern="100" dirty="0">
                          <a:effectLst/>
                        </a:rPr>
                        <a:t>式，每张表一份导出文件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BINARY: </a:t>
                      </a:r>
                      <a:r>
                        <a:rPr lang="zh-CN" altLang="en-US" sz="1400" kern="100" dirty="0">
                          <a:solidFill>
                            <a:schemeClr val="dk1"/>
                          </a:solidFill>
                          <a:effectLst/>
                        </a:rPr>
                        <a:t>导出为</a:t>
                      </a: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copy</a:t>
                      </a:r>
                      <a:r>
                        <a:rPr lang="zh-CN" altLang="en-US" sz="1400" kern="100" dirty="0">
                          <a:solidFill>
                            <a:schemeClr val="dk1"/>
                          </a:solidFill>
                          <a:effectLst/>
                        </a:rPr>
                        <a:t>的</a:t>
                      </a: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binary</a:t>
                      </a:r>
                      <a:r>
                        <a:rPr lang="zh-CN" altLang="en-US" sz="1400" kern="100" dirty="0">
                          <a:solidFill>
                            <a:schemeClr val="dk1"/>
                          </a:solidFill>
                          <a:effectLst/>
                        </a:rPr>
                        <a:t>格式文件</a:t>
                      </a:r>
                      <a:endParaRPr lang="en-US" altLang="zh-CN" sz="1400" kern="1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TEXT:      </a:t>
                      </a:r>
                      <a:r>
                        <a:rPr lang="zh-CN" altLang="en-US" sz="1400" kern="100" dirty="0">
                          <a:solidFill>
                            <a:schemeClr val="dk1"/>
                          </a:solidFill>
                          <a:effectLst/>
                        </a:rPr>
                        <a:t>导出为</a:t>
                      </a: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copy</a:t>
                      </a:r>
                      <a:r>
                        <a:rPr lang="zh-CN" altLang="en-US" sz="1400" kern="100" dirty="0">
                          <a:solidFill>
                            <a:schemeClr val="dk1"/>
                          </a:solidFill>
                          <a:effectLst/>
                        </a:rPr>
                        <a:t>的</a:t>
                      </a: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text</a:t>
                      </a:r>
                      <a:r>
                        <a:rPr lang="zh-CN" altLang="en-US" sz="1400" kern="100" dirty="0">
                          <a:solidFill>
                            <a:schemeClr val="dk1"/>
                          </a:solidFill>
                          <a:effectLst/>
                        </a:rPr>
                        <a:t>格式文件</a:t>
                      </a:r>
                      <a:endParaRPr lang="en-US" altLang="zh-CN" sz="1400" kern="1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DB:          </a:t>
                      </a:r>
                      <a:r>
                        <a:rPr lang="zh-CN" altLang="en-US" sz="1400" kern="100" dirty="0">
                          <a:solidFill>
                            <a:schemeClr val="dk1"/>
                          </a:solidFill>
                          <a:effectLst/>
                        </a:rPr>
                        <a:t>直接导出至新数据库</a:t>
                      </a:r>
                      <a:endParaRPr lang="zh-CN" sz="14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BINARY</a:t>
                      </a:r>
                      <a:endParaRPr lang="zh-CN" sz="14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499"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en-US" altLang="zh-CN" sz="1400" b="0" kern="100" dirty="0">
                          <a:effectLst/>
                        </a:rPr>
                        <a:t>export_dir</a:t>
                      </a:r>
                      <a:endParaRPr lang="zh-CN" sz="1400" b="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zh-CN" altLang="en-US" sz="1400" kern="100" dirty="0">
                          <a:effectLst/>
                        </a:rPr>
                        <a:t>数据导出目录，可以指定绝对或相对路径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effectLst/>
                        </a:rPr>
                        <a:t>/u01/dump</a:t>
                      </a:r>
                      <a:endParaRPr lang="zh-CN" sz="14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dump</a:t>
                      </a:r>
                      <a:endParaRPr lang="zh-CN" sz="14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0801374"/>
                  </a:ext>
                </a:extLst>
              </a:tr>
              <a:tr h="372499"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en-US" altLang="zh-CN" sz="1400" b="0" kern="100" dirty="0">
                          <a:effectLst/>
                        </a:rPr>
                        <a:t>export_db. db_conn</a:t>
                      </a:r>
                      <a:endParaRPr lang="zh-CN" sz="1400" b="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zh-CN" altLang="en-US" sz="1400" kern="100" dirty="0">
                          <a:effectLst/>
                        </a:rPr>
                        <a:t>导出至</a:t>
                      </a:r>
                      <a:r>
                        <a:rPr lang="en-US" altLang="zh-CN" sz="1400" kern="100" dirty="0">
                          <a:effectLst/>
                        </a:rPr>
                        <a:t>DB</a:t>
                      </a:r>
                      <a:r>
                        <a:rPr lang="zh-CN" altLang="en-US" sz="1400" kern="100" dirty="0">
                          <a:effectLst/>
                        </a:rPr>
                        <a:t>时，该参数指定连接字符串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 err="1">
                          <a:effectLst/>
                        </a:rPr>
                        <a:t>andy</a:t>
                      </a:r>
                      <a:r>
                        <a:rPr lang="en-US" altLang="zh-CN" sz="1400" kern="100" dirty="0">
                          <a:effectLst/>
                        </a:rPr>
                        <a:t>/andy@localhost:5432/</a:t>
                      </a:r>
                      <a:r>
                        <a:rPr lang="en-US" altLang="zh-CN" sz="1400" kern="100" dirty="0" err="1">
                          <a:effectLst/>
                        </a:rPr>
                        <a:t>testdb</a:t>
                      </a:r>
                      <a:endParaRPr lang="zh-CN" sz="14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n/a</a:t>
                      </a:r>
                      <a:endParaRPr lang="zh-CN" sz="14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5174820"/>
                  </a:ext>
                </a:extLst>
              </a:tr>
              <a:tr h="372499"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en-US" altLang="zh-CN" sz="1400" b="0" kern="100" dirty="0">
                          <a:effectLst/>
                        </a:rPr>
                        <a:t>export_db.libpq_path</a:t>
                      </a:r>
                      <a:endParaRPr lang="zh-CN" sz="1400" b="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zh-CN" altLang="en-US" sz="1400" kern="100" dirty="0">
                          <a:effectLst/>
                        </a:rPr>
                        <a:t>导出至</a:t>
                      </a:r>
                      <a:r>
                        <a:rPr lang="en-US" altLang="zh-CN" sz="1400" kern="100" dirty="0">
                          <a:effectLst/>
                        </a:rPr>
                        <a:t>DB</a:t>
                      </a:r>
                      <a:r>
                        <a:rPr lang="zh-CN" altLang="en-US" sz="1400" kern="100" dirty="0">
                          <a:effectLst/>
                        </a:rPr>
                        <a:t>时，该参数指定</a:t>
                      </a:r>
                      <a:r>
                        <a:rPr lang="en-US" altLang="zh-CN" sz="1400" kern="100" dirty="0" err="1">
                          <a:effectLst/>
                        </a:rPr>
                        <a:t>libpq</a:t>
                      </a:r>
                      <a:r>
                        <a:rPr lang="zh-CN" altLang="en-US" sz="1400" kern="100" dirty="0">
                          <a:effectLst/>
                        </a:rPr>
                        <a:t>库所在目录</a:t>
                      </a:r>
                      <a:endParaRPr lang="zh-CN" sz="1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effectLst/>
                        </a:rPr>
                        <a:t>/u01/</a:t>
                      </a:r>
                      <a:r>
                        <a:rPr lang="en-US" altLang="zh-CN" sz="1400" kern="100" dirty="0" err="1">
                          <a:effectLst/>
                        </a:rPr>
                        <a:t>pgsql</a:t>
                      </a:r>
                      <a:r>
                        <a:rPr lang="en-US" altLang="zh-CN" sz="1400" kern="100" dirty="0">
                          <a:effectLst/>
                        </a:rPr>
                        <a:t>/lib</a:t>
                      </a:r>
                      <a:endParaRPr lang="zh-CN" sz="14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400"/>
                        </a:spcAft>
                      </a:pPr>
                      <a:r>
                        <a:rPr lang="en-US" altLang="zh-CN" sz="1400" kern="100" dirty="0">
                          <a:solidFill>
                            <a:schemeClr val="dk1"/>
                          </a:solidFill>
                          <a:effectLst/>
                        </a:rPr>
                        <a:t>n/a</a:t>
                      </a:r>
                      <a:endParaRPr lang="zh-CN" sz="14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9754731"/>
                  </a:ext>
                </a:extLst>
              </a:tr>
            </a:tbl>
          </a:graphicData>
        </a:graphic>
      </p:graphicFrame>
      <p:sp>
        <p:nvSpPr>
          <p:cNvPr id="8" name="文本占位符 2">
            <a:extLst>
              <a:ext uri="{FF2B5EF4-FFF2-40B4-BE49-F238E27FC236}">
                <a16:creationId xmlns:a16="http://schemas.microsoft.com/office/drawing/2014/main" id="{0A0DE4E3-346B-3252-BA87-211A5E32C7ED}"/>
              </a:ext>
            </a:extLst>
          </p:cNvPr>
          <p:cNvSpPr txBox="1">
            <a:spLocks/>
          </p:cNvSpPr>
          <p:nvPr/>
        </p:nvSpPr>
        <p:spPr>
          <a:xfrm>
            <a:off x="609600" y="571500"/>
            <a:ext cx="10972800" cy="750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3875"/>
              </a:buClr>
              <a:buFont typeface="Arial" panose="020B0604020202020204"/>
              <a:buNone/>
              <a:defRPr sz="3200" b="0" i="0" kern="1200" baseline="0">
                <a:solidFill>
                  <a:srgbClr val="00387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3875"/>
              </a:buClr>
              <a:buFont typeface="Arial" panose="020B0604020202020204"/>
              <a:buChar char="•"/>
              <a:defRPr sz="2000" kern="1200">
                <a:solidFill>
                  <a:srgbClr val="767171"/>
                </a:solidFill>
                <a:latin typeface="Arial" panose="020B0604020202020204"/>
                <a:ea typeface="+mn-ea"/>
                <a:cs typeface="Arial" panose="020B0604020202020204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3875"/>
              </a:buClr>
              <a:buFont typeface="Arial" panose="020B0604020202020204"/>
              <a:buChar char="•"/>
              <a:defRPr sz="1800" kern="1200">
                <a:solidFill>
                  <a:srgbClr val="767171"/>
                </a:solidFill>
                <a:latin typeface="Arial" panose="020B0604020202020204"/>
                <a:ea typeface="+mn-ea"/>
                <a:cs typeface="Arial" panose="020B0604020202020204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rgbClr val="003875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rgbClr val="003875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配置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GDUL for PostgreSQL</a:t>
            </a:r>
          </a:p>
        </p:txBody>
      </p:sp>
    </p:spTree>
    <p:extLst>
      <p:ext uri="{BB962C8B-B14F-4D97-AF65-F5344CB8AC3E}">
        <p14:creationId xmlns:p14="http://schemas.microsoft.com/office/powerpoint/2010/main" val="2309864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初始化数据字典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571500" y="1390650"/>
            <a:ext cx="6191249" cy="489585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/>
              <a:t>$./gdul.sh</a:t>
            </a:r>
          </a:p>
          <a:p>
            <a:pPr marL="0" indent="0">
              <a:buNone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</a:rPr>
              <a:t>--</a:t>
            </a:r>
            <a:r>
              <a:rPr lang="zh-CN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生成数据字典</a:t>
            </a:r>
            <a:endParaRPr lang="en-US" altLang="zh-CN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/>
              <a:t>GDUL&gt;</a:t>
            </a:r>
            <a:r>
              <a:rPr lang="en-US" altLang="zh-CN" dirty="0">
                <a:solidFill>
                  <a:schemeClr val="accent1"/>
                </a:solidFill>
              </a:rPr>
              <a:t>bootstrap</a:t>
            </a:r>
          </a:p>
          <a:p>
            <a:pPr marL="0" indent="0">
              <a:buNone/>
            </a:pPr>
            <a:r>
              <a:rPr lang="zh-CN" altLang="en-US" dirty="0"/>
              <a:t>提示：日志请查看</a:t>
            </a:r>
            <a:r>
              <a:rPr lang="en-US" altLang="zh-CN" dirty="0"/>
              <a:t>log/gdul.log</a:t>
            </a:r>
          </a:p>
          <a:p>
            <a:pPr marL="0" indent="0">
              <a:buNone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</a:rPr>
              <a:t>--</a:t>
            </a:r>
            <a:r>
              <a:rPr lang="zh-CN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显示数据库列表</a:t>
            </a:r>
            <a:endParaRPr lang="en-US" altLang="zh-CN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/>
              <a:t>GDUL&gt;list </a:t>
            </a:r>
            <a:r>
              <a:rPr lang="en-US" altLang="zh-CN" dirty="0" err="1"/>
              <a:t>db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</a:rPr>
              <a:t>--</a:t>
            </a:r>
            <a:r>
              <a:rPr lang="zh-CN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指定当前数据库，并显示当前数据库下的模式列表</a:t>
            </a:r>
            <a:endParaRPr lang="en-US" altLang="zh-CN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/>
              <a:t>GDUL&gt;set </a:t>
            </a:r>
            <a:r>
              <a:rPr lang="en-US" altLang="zh-CN" dirty="0" err="1"/>
              <a:t>db</a:t>
            </a:r>
            <a:r>
              <a:rPr lang="en-US" altLang="zh-CN" dirty="0"/>
              <a:t> &lt;</a:t>
            </a:r>
            <a:r>
              <a:rPr lang="en-US" altLang="zh-CN" dirty="0" err="1"/>
              <a:t>db_name</a:t>
            </a:r>
            <a:r>
              <a:rPr lang="en-US" altLang="zh-CN" dirty="0"/>
              <a:t>&gt;</a:t>
            </a:r>
          </a:p>
          <a:p>
            <a:pPr marL="0" indent="0">
              <a:buNone/>
            </a:pPr>
            <a:r>
              <a:rPr lang="en-US" altLang="zh-CN" dirty="0"/>
              <a:t>GDUL&gt;list schema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</a:rPr>
              <a:t>--</a:t>
            </a:r>
            <a:r>
              <a:rPr lang="zh-CN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指定当前模式，并显示当前模式下的表列表</a:t>
            </a:r>
            <a:endParaRPr lang="en-US" altLang="zh-CN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/>
              <a:t>GDUL&gt;set schema &lt;</a:t>
            </a:r>
            <a:r>
              <a:rPr lang="en-US" altLang="zh-CN" dirty="0" err="1"/>
              <a:t>schema_name</a:t>
            </a:r>
            <a:r>
              <a:rPr lang="en-US" altLang="zh-CN" dirty="0"/>
              <a:t>&gt;</a:t>
            </a:r>
          </a:p>
          <a:p>
            <a:pPr marL="0" indent="0">
              <a:buNone/>
            </a:pPr>
            <a:r>
              <a:rPr lang="en-US" altLang="zh-CN" dirty="0"/>
              <a:t>GDUL&gt;list table [</a:t>
            </a:r>
            <a:r>
              <a:rPr lang="zh-CN" altLang="en-US" dirty="0"/>
              <a:t>表名子串</a:t>
            </a:r>
            <a:r>
              <a:rPr lang="en-US" altLang="zh-CN" dirty="0"/>
              <a:t>]</a:t>
            </a:r>
          </a:p>
          <a:p>
            <a:pPr marL="0" indent="0">
              <a:buNone/>
            </a:pPr>
            <a:r>
              <a:rPr lang="zh-CN" altLang="en-US" dirty="0"/>
              <a:t>提示：输入数据库名或模式名时，可按</a:t>
            </a:r>
            <a:r>
              <a:rPr lang="en-US" altLang="zh-CN" dirty="0"/>
              <a:t>tab</a:t>
            </a:r>
            <a:r>
              <a:rPr lang="zh-CN" altLang="en-US" dirty="0"/>
              <a:t>键自动补全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19535DC6-7FB6-3D3B-D532-B12D14CED5EA}"/>
              </a:ext>
            </a:extLst>
          </p:cNvPr>
          <p:cNvSpPr txBox="1"/>
          <p:nvPr/>
        </p:nvSpPr>
        <p:spPr>
          <a:xfrm>
            <a:off x="7185024" y="1390650"/>
            <a:ext cx="3354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GDUL</a:t>
            </a:r>
            <a:r>
              <a:rPr lang="zh-CN" altLang="en-US" dirty="0"/>
              <a:t>命令行小提示 </a:t>
            </a:r>
            <a:r>
              <a:rPr lang="en-US" altLang="zh-CN" dirty="0"/>
              <a:t>(</a:t>
            </a:r>
            <a:r>
              <a:rPr lang="zh-CN" altLang="en-US" dirty="0"/>
              <a:t>类似</a:t>
            </a:r>
            <a:r>
              <a:rPr lang="en-US" altLang="zh-CN" dirty="0"/>
              <a:t>bash):</a:t>
            </a:r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993C86E9-3AB8-8821-FF97-B2AAD59D75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813476"/>
              </p:ext>
            </p:extLst>
          </p:nvPr>
        </p:nvGraphicFramePr>
        <p:xfrm>
          <a:off x="7261224" y="1759982"/>
          <a:ext cx="4359276" cy="18542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73251">
                  <a:extLst>
                    <a:ext uri="{9D8B030D-6E8A-4147-A177-3AD203B41FA5}">
                      <a16:colId xmlns:a16="http://schemas.microsoft.com/office/drawing/2014/main" val="2196105399"/>
                    </a:ext>
                  </a:extLst>
                </a:gridCol>
                <a:gridCol w="2486025">
                  <a:extLst>
                    <a:ext uri="{9D8B030D-6E8A-4147-A177-3AD203B41FA5}">
                      <a16:colId xmlns:a16="http://schemas.microsoft.com/office/drawing/2014/main" val="31002472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按键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说明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857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↑ ↓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显示历史命令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97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Tab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补全命令或模式、表名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126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← →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编辑命令文本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043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命令后输入空格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显示命令提示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213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766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导出单张表或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模式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571501" y="1321905"/>
            <a:ext cx="10413022" cy="45073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</a:rPr>
              <a:t>--</a:t>
            </a:r>
            <a:r>
              <a:rPr lang="zh-CN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导出指定模式</a:t>
            </a:r>
            <a:endParaRPr lang="en-US" altLang="zh-CN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/>
              <a:t>GDUL&gt;list schema</a:t>
            </a:r>
          </a:p>
          <a:p>
            <a:pPr marL="0" indent="0">
              <a:buNone/>
            </a:pPr>
            <a:r>
              <a:rPr lang="en-US" altLang="zh-CN" dirty="0"/>
              <a:t>GDUL&gt;</a:t>
            </a:r>
            <a:r>
              <a:rPr lang="en-US" altLang="zh-CN" dirty="0">
                <a:solidFill>
                  <a:schemeClr val="accent1"/>
                </a:solidFill>
              </a:rPr>
              <a:t>unload schema </a:t>
            </a:r>
            <a:r>
              <a:rPr lang="en-US" altLang="zh-CN" dirty="0" err="1">
                <a:solidFill>
                  <a:schemeClr val="accent1"/>
                </a:solidFill>
              </a:rPr>
              <a:t>andy</a:t>
            </a:r>
            <a:br>
              <a:rPr lang="en-US" altLang="zh-CN" dirty="0">
                <a:solidFill>
                  <a:schemeClr val="accent1"/>
                </a:solidFill>
              </a:rPr>
            </a:br>
            <a:endParaRPr lang="en-US" altLang="zh-CN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</a:rPr>
              <a:t>--</a:t>
            </a:r>
            <a:r>
              <a:rPr lang="zh-CN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显示当前模式下的表列表</a:t>
            </a:r>
            <a:endParaRPr lang="en-US" altLang="zh-CN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/>
              <a:t>GDUL&gt;set schema </a:t>
            </a:r>
            <a:r>
              <a:rPr lang="en-US" altLang="zh-CN" dirty="0" err="1"/>
              <a:t>andy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GDUL&gt;list table [</a:t>
            </a:r>
            <a:r>
              <a:rPr lang="zh-CN" altLang="en-US" dirty="0"/>
              <a:t>表名子串</a:t>
            </a:r>
            <a:r>
              <a:rPr lang="en-US" altLang="zh-CN" dirty="0"/>
              <a:t>]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</a:rPr>
              <a:t>--</a:t>
            </a:r>
            <a:r>
              <a:rPr lang="zh-CN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显示表结构，然后导出表数据</a:t>
            </a: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zh-CN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表名可按</a:t>
            </a: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tab</a:t>
            </a:r>
            <a:r>
              <a:rPr lang="zh-CN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键自动完成</a:t>
            </a:r>
            <a:endParaRPr lang="en-US" altLang="zh-CN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/>
              <a:t>GDUL&gt;desc </a:t>
            </a:r>
            <a:r>
              <a:rPr lang="en-US" altLang="zh-CN" dirty="0" err="1"/>
              <a:t>t_varchar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GDUL&gt;unload table </a:t>
            </a:r>
            <a:r>
              <a:rPr lang="en-US" altLang="zh-CN" dirty="0" err="1"/>
              <a:t>andy.t_varchar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提示：日志请查看</a:t>
            </a:r>
            <a:r>
              <a:rPr lang="en-US" altLang="zh-CN" dirty="0"/>
              <a:t>log/unload_table.log</a:t>
            </a:r>
            <a:endParaRPr lang="zh-CN" altLang="en-US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导出对象定义 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待完成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571501" y="1391960"/>
            <a:ext cx="10413022" cy="2960966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GDUL&gt;list schema</a:t>
            </a:r>
          </a:p>
          <a:p>
            <a:pPr marL="0" indent="0">
              <a:buNone/>
            </a:pPr>
            <a:r>
              <a:rPr lang="en-US" altLang="zh-CN" dirty="0"/>
              <a:t>GDUL&gt;</a:t>
            </a:r>
            <a:r>
              <a:rPr lang="en-US" altLang="zh-CN" dirty="0">
                <a:solidFill>
                  <a:schemeClr val="accent1"/>
                </a:solidFill>
              </a:rPr>
              <a:t>unload object </a:t>
            </a:r>
            <a:r>
              <a:rPr lang="en-US" altLang="zh-CN" dirty="0" err="1">
                <a:solidFill>
                  <a:schemeClr val="accent1"/>
                </a:solidFill>
              </a:rPr>
              <a:t>andy</a:t>
            </a:r>
            <a:endParaRPr lang="en-US" altLang="zh-CN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提示：对象定义存储在</a:t>
            </a:r>
            <a:r>
              <a:rPr lang="en-US" altLang="zh-CN" dirty="0" err="1"/>
              <a:t>ddl</a:t>
            </a:r>
            <a:r>
              <a:rPr lang="en-US" altLang="zh-CN" dirty="0"/>
              <a:t>/</a:t>
            </a:r>
            <a:r>
              <a:rPr lang="zh-CN" altLang="en-US" dirty="0"/>
              <a:t>目录下，包含表结构，索引，视图，触发器等对象定义。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14416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>
          <a:xfrm>
            <a:off x="571500" y="571499"/>
            <a:ext cx="10972800" cy="4562475"/>
          </a:xfrm>
        </p:spPr>
        <p:txBody>
          <a:bodyPr/>
          <a:lstStyle/>
          <a:p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 </a:t>
            </a:r>
            <a:r>
              <a:rPr lang="zh-CN" altLang="en-US" sz="3200" dirty="0"/>
              <a:t>导出被</a:t>
            </a:r>
            <a:r>
              <a:rPr lang="en-US" altLang="zh-CN" sz="3200" dirty="0"/>
              <a:t>truncate</a:t>
            </a:r>
            <a:r>
              <a:rPr lang="zh-CN" altLang="en-US" sz="3200" dirty="0"/>
              <a:t>表 </a:t>
            </a:r>
            <a:r>
              <a:rPr lang="en-US" altLang="zh-CN" sz="3200" dirty="0"/>
              <a:t>(</a:t>
            </a:r>
            <a:r>
              <a:rPr lang="zh-CN" altLang="en-US" sz="3200" dirty="0"/>
              <a:t>待完成</a:t>
            </a:r>
            <a:r>
              <a:rPr lang="en-US" altLang="zh-CN" sz="3200" dirty="0"/>
              <a:t>)</a:t>
            </a:r>
          </a:p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3200" dirty="0"/>
              <a:t>导出被</a:t>
            </a:r>
            <a:r>
              <a:rPr lang="en-US" altLang="zh-CN" sz="3200" dirty="0"/>
              <a:t>delete</a:t>
            </a:r>
            <a:r>
              <a:rPr lang="zh-CN" altLang="en-US" sz="3200" dirty="0"/>
              <a:t>表 </a:t>
            </a:r>
            <a:r>
              <a:rPr lang="en-US" altLang="zh-CN" sz="3200" dirty="0"/>
              <a:t>(</a:t>
            </a:r>
            <a:r>
              <a:rPr lang="zh-CN" altLang="en-US" sz="3200" dirty="0"/>
              <a:t>待完成</a:t>
            </a:r>
            <a:r>
              <a:rPr lang="en-US" altLang="zh-CN" sz="3200" dirty="0"/>
              <a:t>)</a:t>
            </a:r>
          </a:p>
          <a:p>
            <a:r>
              <a:rPr lang="en-US" altLang="zh-CN" dirty="0"/>
              <a:t>7. </a:t>
            </a:r>
            <a:r>
              <a:rPr lang="zh-CN" altLang="en-US" sz="3200" dirty="0"/>
              <a:t>导出被</a:t>
            </a:r>
            <a:r>
              <a:rPr lang="en-US" altLang="zh-CN" sz="3200" dirty="0"/>
              <a:t>drop</a:t>
            </a:r>
            <a:r>
              <a:rPr lang="zh-CN" altLang="en-US" sz="3200" dirty="0"/>
              <a:t>表 </a:t>
            </a:r>
            <a:r>
              <a:rPr lang="en-US" altLang="zh-CN" sz="3200" dirty="0"/>
              <a:t>(</a:t>
            </a:r>
            <a:r>
              <a:rPr lang="zh-CN" altLang="en-US" sz="3200" dirty="0"/>
              <a:t>待完成</a:t>
            </a:r>
            <a:r>
              <a:rPr lang="en-US" altLang="zh-CN" sz="3200" dirty="0"/>
              <a:t>)</a:t>
            </a:r>
          </a:p>
          <a:p>
            <a:endParaRPr lang="en-US" altLang="zh-CN" sz="3200" dirty="0"/>
          </a:p>
          <a:p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6490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1500" y="571500"/>
            <a:ext cx="10972800" cy="538040"/>
          </a:xfrm>
        </p:spPr>
        <p:txBody>
          <a:bodyPr/>
          <a:lstStyle/>
          <a:p>
            <a:r>
              <a:rPr lang="zh-CN" altLang="en-US" dirty="0"/>
              <a:t>导出到新数据库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71500" y="1402617"/>
            <a:ext cx="10972800" cy="425840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新建数据库，创建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schema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和表定义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14350" indent="-514350">
              <a:buAutoNum type="arabicPeriod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配置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gdul.ini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，指定导出为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DB</a:t>
            </a:r>
          </a:p>
          <a:p>
            <a:pPr marL="514350" indent="-514350">
              <a:buAutoNum type="arabicPeriod"/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导出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schema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或表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2800" dirty="0"/>
              <a:t>重建</a:t>
            </a:r>
            <a:r>
              <a:rPr lang="en-US" altLang="zh-CN" sz="2800" dirty="0"/>
              <a:t>/</a:t>
            </a:r>
            <a:r>
              <a:rPr lang="zh-CN" altLang="en-US" sz="2800" dirty="0"/>
              <a:t>创建索引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2800" dirty="0">
              <a:solidFill>
                <a:schemeClr val="accent1"/>
              </a:solidFill>
            </a:endParaRPr>
          </a:p>
          <a:p>
            <a:pPr marL="514350" lvl="0" indent="-514350">
              <a:buAutoNum type="arabicPeriod"/>
            </a:pPr>
            <a:endParaRPr lang="en-US" altLang="zh-CN" sz="2800" dirty="0">
              <a:solidFill>
                <a:schemeClr val="accent1"/>
              </a:solidFill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en-US" altLang="zh-CN" sz="2500" dirty="0"/>
          </a:p>
        </p:txBody>
      </p:sp>
    </p:spTree>
    <p:extLst>
      <p:ext uri="{BB962C8B-B14F-4D97-AF65-F5344CB8AC3E}">
        <p14:creationId xmlns:p14="http://schemas.microsoft.com/office/powerpoint/2010/main" val="1750232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6">
            <a:extLst>
              <a:ext uri="{FF2B5EF4-FFF2-40B4-BE49-F238E27FC236}">
                <a16:creationId xmlns:a16="http://schemas.microsoft.com/office/drawing/2014/main" id="{211FCFDF-168B-4903-9D1F-DA48537E0694}"/>
              </a:ext>
            </a:extLst>
          </p:cNvPr>
          <p:cNvSpPr txBox="1">
            <a:spLocks/>
          </p:cNvSpPr>
          <p:nvPr/>
        </p:nvSpPr>
        <p:spPr>
          <a:xfrm>
            <a:off x="571501" y="580103"/>
            <a:ext cx="10972800" cy="750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3875"/>
              </a:buClr>
              <a:buFont typeface="Arial" panose="020B0604020202020204"/>
              <a:buNone/>
              <a:defRPr sz="3200" b="0" i="0" kern="1200" baseline="0">
                <a:solidFill>
                  <a:srgbClr val="00387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3875"/>
              </a:buClr>
              <a:buFont typeface="Arial" panose="020B0604020202020204"/>
              <a:buChar char="•"/>
              <a:defRPr sz="2000" kern="1200">
                <a:solidFill>
                  <a:srgbClr val="767171"/>
                </a:solidFill>
                <a:latin typeface="Arial" panose="020B0604020202020204"/>
                <a:ea typeface="+mn-ea"/>
                <a:cs typeface="Arial" panose="020B0604020202020204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3875"/>
              </a:buClr>
              <a:buFont typeface="Arial" panose="020B0604020202020204"/>
              <a:buChar char="•"/>
              <a:defRPr sz="1800" kern="1200">
                <a:solidFill>
                  <a:srgbClr val="767171"/>
                </a:solidFill>
                <a:latin typeface="Arial" panose="020B0604020202020204"/>
                <a:ea typeface="+mn-ea"/>
                <a:cs typeface="Arial" panose="020B0604020202020204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rgbClr val="003875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rgbClr val="003875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GDUL for PostgreSQL</a:t>
            </a:r>
            <a:r>
              <a:rPr lang="zh-CN" alt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免费说明</a:t>
            </a:r>
            <a:endParaRPr lang="en-US" altLang="zh-CN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文本占位符 8">
            <a:extLst>
              <a:ext uri="{FF2B5EF4-FFF2-40B4-BE49-F238E27FC236}">
                <a16:creationId xmlns:a16="http://schemas.microsoft.com/office/drawing/2014/main" id="{5B538502-53E7-703E-889F-BF0BB6BF472D}"/>
              </a:ext>
            </a:extLst>
          </p:cNvPr>
          <p:cNvSpPr txBox="1">
            <a:spLocks/>
          </p:cNvSpPr>
          <p:nvPr/>
        </p:nvSpPr>
        <p:spPr>
          <a:xfrm>
            <a:off x="571501" y="1530489"/>
            <a:ext cx="10496549" cy="306056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3875"/>
              </a:buClr>
              <a:buFont typeface="Arial"/>
              <a:buChar char="•"/>
              <a:defRPr sz="2200" kern="1200" baseline="0">
                <a:solidFill>
                  <a:srgbClr val="767171"/>
                </a:solidFill>
                <a:latin typeface="Arial"/>
                <a:ea typeface="+mn-ea"/>
                <a:cs typeface="Arial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3875"/>
              </a:buClr>
              <a:buFont typeface="Arial"/>
              <a:buChar char="•"/>
              <a:defRPr sz="2000" kern="1200">
                <a:solidFill>
                  <a:srgbClr val="76717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3875"/>
              </a:buClr>
              <a:buFont typeface="Arial"/>
              <a:buChar char="•"/>
              <a:defRPr sz="1800" kern="1200">
                <a:solidFill>
                  <a:srgbClr val="76717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rgbClr val="003875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rgbClr val="003875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20000"/>
              </a:spcBef>
              <a:buClr>
                <a:srgbClr val="00B0F0"/>
              </a:buClr>
              <a:buNone/>
            </a:pPr>
            <a:r>
              <a:rPr lang="en-US" altLang="zh-CN" sz="2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GDUL for PostgreSQL</a:t>
            </a:r>
            <a:r>
              <a:rPr lang="zh-CN" altLang="en-US" sz="2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作为专业的数据库恢复工具，供大家免费使用。</a:t>
            </a:r>
            <a:endParaRPr lang="en-US" altLang="zh-CN" sz="24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marL="0" indent="0">
              <a:spcBef>
                <a:spcPct val="20000"/>
              </a:spcBef>
              <a:buClr>
                <a:srgbClr val="00B0F0"/>
              </a:buClr>
              <a:buNone/>
            </a:pPr>
            <a:r>
              <a:rPr lang="zh-CN" altLang="en-US" sz="2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同时，也欢迎试用</a:t>
            </a:r>
            <a:r>
              <a:rPr lang="en-US" altLang="zh-CN" sz="2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GDUL for Oracle</a:t>
            </a:r>
            <a:r>
              <a:rPr lang="zh-CN" altLang="en-US" sz="2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商业恢复工具。</a:t>
            </a:r>
            <a:endParaRPr lang="en-US" altLang="zh-CN" sz="24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marL="0" indent="0">
              <a:spcBef>
                <a:spcPct val="20000"/>
              </a:spcBef>
              <a:buClr>
                <a:srgbClr val="00B0F0"/>
              </a:buClr>
              <a:buNone/>
            </a:pPr>
            <a:endParaRPr lang="en-US" altLang="zh-CN" sz="24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marL="0" indent="0">
              <a:spcBef>
                <a:spcPct val="20000"/>
              </a:spcBef>
              <a:buClr>
                <a:srgbClr val="00B0F0"/>
              </a:buClr>
              <a:buNone/>
            </a:pPr>
            <a:r>
              <a:rPr lang="zh-CN" altLang="en-US" sz="2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如有技术问题，可通过以下方式联系老耿：</a:t>
            </a:r>
            <a:endParaRPr lang="en-US" altLang="zh-CN" sz="24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marL="0" indent="0">
              <a:spcBef>
                <a:spcPct val="20000"/>
              </a:spcBef>
              <a:buClr>
                <a:srgbClr val="00B0F0"/>
              </a:buClr>
              <a:buNone/>
            </a:pPr>
            <a:r>
              <a:rPr lang="en-US" altLang="zh-CN" sz="2400" dirty="0">
                <a:solidFill>
                  <a:schemeClr val="accent1">
                    <a:lumMod val="20000"/>
                    <a:lumOff val="8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QQ</a:t>
            </a:r>
            <a:r>
              <a:rPr lang="zh-CN" altLang="en-US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群 </a:t>
            </a:r>
            <a:r>
              <a:rPr lang="en-US" altLang="zh-CN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(</a:t>
            </a:r>
            <a:r>
              <a:rPr lang="zh-CN" altLang="en-US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首选</a:t>
            </a:r>
            <a:r>
              <a:rPr lang="en-US" altLang="zh-CN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):     235019291</a:t>
            </a:r>
          </a:p>
          <a:p>
            <a:pPr marL="0" indent="0">
              <a:spcBef>
                <a:spcPct val="20000"/>
              </a:spcBef>
              <a:buClr>
                <a:srgbClr val="00B0F0"/>
              </a:buClr>
              <a:buNone/>
            </a:pPr>
            <a:r>
              <a:rPr lang="zh-CN" altLang="en-US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邮箱：</a:t>
            </a:r>
            <a:r>
              <a:rPr lang="en-US" altLang="zh-CN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              </a:t>
            </a:r>
            <a:r>
              <a:rPr lang="en-US" altLang="zh-CN" sz="2400" dirty="0">
                <a:solidFill>
                  <a:schemeClr val="accent1">
                    <a:lumMod val="20000"/>
                    <a:lumOff val="8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support@dbtool.cn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12AE8D-1785-CC4D-A75A-3BB37D703707}"/>
              </a:ext>
            </a:extLst>
          </p:cNvPr>
          <p:cNvSpPr txBox="1">
            <a:spLocks/>
          </p:cNvSpPr>
          <p:nvPr/>
        </p:nvSpPr>
        <p:spPr>
          <a:xfrm>
            <a:off x="571501" y="5129212"/>
            <a:ext cx="6362699" cy="12858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387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18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有关点睛图软件更多工具细节，欢迎访问</a:t>
            </a:r>
            <a:endParaRPr lang="en-US" altLang="zh-CN" sz="1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endParaRPr lang="en-US" altLang="zh-CN" sz="1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r>
              <a:rPr lang="zh-CN" altLang="en-US" sz="18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+mn-ea"/>
                <a:cs typeface="Arial"/>
              </a:rPr>
              <a:t>公司官网 </a:t>
            </a:r>
            <a:r>
              <a: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+mn-ea"/>
                <a:cs typeface="Arial"/>
              </a:rPr>
              <a:t>www.dbtool.cn</a:t>
            </a:r>
          </a:p>
          <a:p>
            <a:r>
              <a:rPr lang="zh-CN" altLang="en-US" sz="18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+mn-ea"/>
                <a:cs typeface="Arial"/>
              </a:rPr>
              <a:t>软件下载 </a:t>
            </a:r>
            <a:r>
              <a:rPr lang="en-US" altLang="zh-CN" sz="18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+mn-ea"/>
                <a:cs typeface="Arial"/>
              </a:rPr>
              <a:t>www.dbtool.cn/download.htm</a:t>
            </a:r>
            <a:endParaRPr lang="en-US" sz="1800" dirty="0">
              <a:solidFill>
                <a:schemeClr val="accent1">
                  <a:lumMod val="20000"/>
                  <a:lumOff val="80000"/>
                </a:schemeClr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480800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Quest 3">
      <a:dk1>
        <a:srgbClr val="000000"/>
      </a:dk1>
      <a:lt1>
        <a:srgbClr val="FFFFFF"/>
      </a:lt1>
      <a:dk2>
        <a:srgbClr val="444444"/>
      </a:dk2>
      <a:lt2>
        <a:srgbClr val="E7E6E6"/>
      </a:lt2>
      <a:accent1>
        <a:srgbClr val="F05323"/>
      </a:accent1>
      <a:accent2>
        <a:srgbClr val="003876"/>
      </a:accent2>
      <a:accent3>
        <a:srgbClr val="ABDDDC"/>
      </a:accent3>
      <a:accent4>
        <a:srgbClr val="8FC7E8"/>
      </a:accent4>
      <a:accent5>
        <a:srgbClr val="D2B886"/>
      </a:accent5>
      <a:accent6>
        <a:srgbClr val="5C7087"/>
      </a:accent6>
      <a:hlink>
        <a:srgbClr val="333333"/>
      </a:hlink>
      <a:folHlink>
        <a:srgbClr val="F05323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688</Words>
  <Application>Microsoft Office PowerPoint</Application>
  <PresentationFormat>宽屏</PresentationFormat>
  <Paragraphs>123</Paragraphs>
  <Slides>9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微软雅黑</vt:lpstr>
      <vt:lpstr>Arial</vt:lpstr>
      <vt:lpstr>Calibri</vt:lpstr>
      <vt:lpstr>Calibri Light</vt:lpstr>
      <vt:lpstr>Custom Design</vt:lpstr>
      <vt:lpstr>GDUL for PostgreSQL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</dc:creator>
  <cp:lastModifiedBy>Andy</cp:lastModifiedBy>
  <cp:revision>1545</cp:revision>
  <cp:lastPrinted>2016-09-09T20:36:00Z</cp:lastPrinted>
  <dcterms:created xsi:type="dcterms:W3CDTF">2016-09-02T00:05:00Z</dcterms:created>
  <dcterms:modified xsi:type="dcterms:W3CDTF">2026-01-31T15:36:16Z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0x010100D3F0C4518704D548ABC6418F0A74D096</vt:lpwstr>
  </property>
  <property fmtid="{D5CDD505-2E9C-101B-9397-08002B2CF9AE}" pid="3" name="KSOProductBuildVer">
    <vt:lpwstr>2052-10.1.0.6874</vt:lpwstr>
  </property>
</Properties>
</file>